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4" r:id="rId2"/>
    <p:sldId id="334" r:id="rId3"/>
    <p:sldId id="335" r:id="rId4"/>
    <p:sldId id="325" r:id="rId5"/>
    <p:sldId id="322" r:id="rId6"/>
    <p:sldId id="321" r:id="rId7"/>
    <p:sldId id="336" r:id="rId8"/>
    <p:sldId id="294" r:id="rId9"/>
    <p:sldId id="331" r:id="rId10"/>
    <p:sldId id="332" r:id="rId11"/>
    <p:sldId id="308" r:id="rId12"/>
    <p:sldId id="333" r:id="rId13"/>
    <p:sldId id="296" r:id="rId14"/>
    <p:sldId id="314" r:id="rId15"/>
    <p:sldId id="337" r:id="rId16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82590" autoAdjust="0"/>
  </p:normalViewPr>
  <p:slideViewPr>
    <p:cSldViewPr>
      <p:cViewPr varScale="1">
        <p:scale>
          <a:sx n="71" d="100"/>
          <a:sy n="71" d="100"/>
        </p:scale>
        <p:origin x="135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86A1-28DE-4372-B28D-D7380827479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17ADC-5AC0-4E4A-AEF1-5ABF9E975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862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86A1-28DE-4372-B28D-D7380827479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17ADC-5AC0-4E4A-AEF1-5ABF9E975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404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86A1-28DE-4372-B28D-D7380827479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17ADC-5AC0-4E4A-AEF1-5ABF9E975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184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86A1-28DE-4372-B28D-D7380827479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17ADC-5AC0-4E4A-AEF1-5ABF9E975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827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86A1-28DE-4372-B28D-D7380827479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17ADC-5AC0-4E4A-AEF1-5ABF9E975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845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86A1-28DE-4372-B28D-D7380827479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17ADC-5AC0-4E4A-AEF1-5ABF9E975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514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86A1-28DE-4372-B28D-D7380827479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17ADC-5AC0-4E4A-AEF1-5ABF9E975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999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86A1-28DE-4372-B28D-D7380827479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17ADC-5AC0-4E4A-AEF1-5ABF9E975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12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86A1-28DE-4372-B28D-D7380827479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17ADC-5AC0-4E4A-AEF1-5ABF9E975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306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86A1-28DE-4372-B28D-D7380827479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17ADC-5AC0-4E4A-AEF1-5ABF9E975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996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86A1-28DE-4372-B28D-D7380827479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17ADC-5AC0-4E4A-AEF1-5ABF9E975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744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286A1-28DE-4372-B28D-D7380827479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17ADC-5AC0-4E4A-AEF1-5ABF9E975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255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3704A-F52D-4CFE-8CD0-E8A5096D0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Croft Farm– Year 5 </a:t>
            </a:r>
            <a:br>
              <a:rPr lang="en-GB" dirty="0"/>
            </a:b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5-8</a:t>
            </a:r>
            <a:r>
              <a:rPr lang="en-GB" baseline="30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 May 2026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499B28-6DB4-41C6-8645-33FD048925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0699" y="1602610"/>
            <a:ext cx="3071413" cy="31527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0388D85-F430-4743-87B8-6123659824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1428" y="1593820"/>
            <a:ext cx="2762572" cy="315277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92EC54D-B170-4909-991F-725BE0ACCF09}"/>
              </a:ext>
            </a:extLst>
          </p:cNvPr>
          <p:cNvSpPr/>
          <p:nvPr/>
        </p:nvSpPr>
        <p:spPr>
          <a:xfrm>
            <a:off x="0" y="4941168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+mj-lt"/>
              </a:rPr>
              <a:t>‘We not only provide the ultimate adventure trip, but also an outdoor learning experience that allows every primary school child to grow. Teachers are enabled to help pupils excel in a safe, fun and friendly environment through a series of activities aimed to meet learning outcomes and create memories.’</a:t>
            </a:r>
          </a:p>
        </p:txBody>
      </p:sp>
      <p:pic>
        <p:nvPicPr>
          <p:cNvPr id="9" name="Picture 8" descr="river.jpg">
            <a:extLst>
              <a:ext uri="{FF2B5EF4-FFF2-40B4-BE49-F238E27FC236}">
                <a16:creationId xmlns:a16="http://schemas.microsoft.com/office/drawing/2014/main" id="{5B8B86B0-62F0-4340-BA0D-6968B9B1F4E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224"/>
          <a:stretch/>
        </p:blipFill>
        <p:spPr>
          <a:xfrm>
            <a:off x="107503" y="1553516"/>
            <a:ext cx="2994833" cy="315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314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C2F9E1E-4226-486A-9865-26DC98D9D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The Value of JCA Croft Farm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B31683-8AEF-48E8-BA5D-A818AEA4DC5E}"/>
              </a:ext>
            </a:extLst>
          </p:cNvPr>
          <p:cNvSpPr txBox="1"/>
          <p:nvPr/>
        </p:nvSpPr>
        <p:spPr>
          <a:xfrm>
            <a:off x="143508" y="1700808"/>
            <a:ext cx="8856984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We believe that learning outside the classroom is essential to a well-rounded education. Our courses focus on engaging students , providing enjoyable learning, and helping to develop life skills, such as:</a:t>
            </a:r>
          </a:p>
          <a:p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Learning to work together as a team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Achieving personal and team goals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Increasing self esteem and confidence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Conquering fears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Trying new and exciting activities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Experiencing living away from 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Respecting and valuing each others abilities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Revealing undiscovered strengths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Solving problems and taking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1805356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C2F9E1E-4226-486A-9865-26DC98D9D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National Curriculum Coverage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B31683-8AEF-48E8-BA5D-A818AEA4DC5E}"/>
              </a:ext>
            </a:extLst>
          </p:cNvPr>
          <p:cNvSpPr txBox="1"/>
          <p:nvPr/>
        </p:nvSpPr>
        <p:spPr>
          <a:xfrm>
            <a:off x="143508" y="1700808"/>
            <a:ext cx="885698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Our </a:t>
            </a:r>
            <a:r>
              <a:rPr lang="en-US" sz="2000" dirty="0" err="1"/>
              <a:t>programmes</a:t>
            </a:r>
            <a:r>
              <a:rPr lang="en-US" sz="2000" dirty="0"/>
              <a:t> are linked to the Key Stages 2, 3 and 4 of the National Curriculum. Our standard Action and Adventure </a:t>
            </a:r>
            <a:r>
              <a:rPr lang="en-US" sz="2000" dirty="0" err="1"/>
              <a:t>programme</a:t>
            </a:r>
            <a:r>
              <a:rPr lang="en-US" sz="2000" dirty="0"/>
              <a:t> offers the opportunity to cover aspects of:</a:t>
            </a:r>
          </a:p>
          <a:p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PSHE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Literacy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Science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Geography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Citizenship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Design &amp; Technology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 </a:t>
            </a:r>
            <a:r>
              <a:rPr lang="en-US" sz="2000" dirty="0" err="1"/>
              <a:t>Maths</a:t>
            </a:r>
            <a:endParaRPr lang="en-US" sz="2000" dirty="0"/>
          </a:p>
        </p:txBody>
      </p:sp>
      <p:pic>
        <p:nvPicPr>
          <p:cNvPr id="5" name="Picture 4" descr="Curriculum_1.jpg">
            <a:extLst>
              <a:ext uri="{FF2B5EF4-FFF2-40B4-BE49-F238E27FC236}">
                <a16:creationId xmlns:a16="http://schemas.microsoft.com/office/drawing/2014/main" id="{F90A8107-6BA2-4FF0-85C3-6F6D00AB53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1364" y="3088004"/>
            <a:ext cx="2200834" cy="3312367"/>
          </a:xfrm>
          <a:prstGeom prst="rect">
            <a:avLst/>
          </a:prstGeom>
        </p:spPr>
      </p:pic>
      <p:pic>
        <p:nvPicPr>
          <p:cNvPr id="7" name="Picture 2" descr="C:\Users\slynn\Pictures\photos\Mini Beasts.jpg">
            <a:extLst>
              <a:ext uri="{FF2B5EF4-FFF2-40B4-BE49-F238E27FC236}">
                <a16:creationId xmlns:a16="http://schemas.microsoft.com/office/drawing/2014/main" id="{7D297AEE-B5AD-40C4-BA0D-E7336B30C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3" y="3088004"/>
            <a:ext cx="2203490" cy="331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8749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C730D4-94A6-40D9-86B4-48AD48298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782" y="1268760"/>
            <a:ext cx="8650435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566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5B7F2D-4CD0-4FAD-9E1E-52552ED40F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18" y="1268760"/>
            <a:ext cx="9075564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21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3901EC-E71E-45B9-A11C-7D0DCD975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995" y="332656"/>
            <a:ext cx="6628009" cy="50281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99735F-E4D6-4DE4-8F28-31D482FB878B}"/>
              </a:ext>
            </a:extLst>
          </p:cNvPr>
          <p:cNvSpPr txBox="1"/>
          <p:nvPr/>
        </p:nvSpPr>
        <p:spPr>
          <a:xfrm>
            <a:off x="179512" y="5589240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Located in the heart of the </a:t>
            </a:r>
            <a:r>
              <a:rPr lang="en-GB" sz="2800" dirty="0" err="1"/>
              <a:t>Cotwolds</a:t>
            </a:r>
            <a:r>
              <a:rPr lang="en-GB" sz="2800" dirty="0"/>
              <a:t> near the historic town of Tewkesbury. Croft Farm boasts its own 12 acre lake.</a:t>
            </a:r>
          </a:p>
        </p:txBody>
      </p:sp>
    </p:spTree>
    <p:extLst>
      <p:ext uri="{BB962C8B-B14F-4D97-AF65-F5344CB8AC3E}">
        <p14:creationId xmlns:p14="http://schemas.microsoft.com/office/powerpoint/2010/main" val="2375818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51F127-8E8F-4F06-A0C3-E73DA95B5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2" y="395287"/>
            <a:ext cx="8715375" cy="606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39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Croft Farm JCA – Year 5 </a:t>
            </a:r>
            <a:br>
              <a:rPr lang="en-GB" dirty="0"/>
            </a:br>
            <a:r>
              <a:rPr lang="en-GB" dirty="0"/>
              <a:t>5</a:t>
            </a:r>
            <a:r>
              <a:rPr lang="en-GB" baseline="30000" dirty="0"/>
              <a:t>th</a:t>
            </a:r>
            <a:r>
              <a:rPr lang="en-GB" dirty="0"/>
              <a:t> – 8</a:t>
            </a:r>
            <a:r>
              <a:rPr lang="en-GB" baseline="30000" dirty="0"/>
              <a:t>th</a:t>
            </a:r>
            <a:r>
              <a:rPr lang="en-GB" dirty="0"/>
              <a:t> 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May 2026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" y="1844824"/>
            <a:ext cx="8517632" cy="4349080"/>
          </a:xfrm>
        </p:spPr>
        <p:txBody>
          <a:bodyPr>
            <a:normAutofit/>
          </a:bodyPr>
          <a:lstStyle/>
          <a:p>
            <a:r>
              <a:rPr lang="en-GB" sz="4400" dirty="0"/>
              <a:t>Activities </a:t>
            </a:r>
          </a:p>
          <a:p>
            <a:r>
              <a:rPr lang="en-GB" sz="4400" dirty="0"/>
              <a:t>Chalets/cabins (Up to 4 in a room)</a:t>
            </a:r>
          </a:p>
          <a:p>
            <a:r>
              <a:rPr lang="en-GB" sz="4400" dirty="0"/>
              <a:t>Food </a:t>
            </a:r>
          </a:p>
          <a:p>
            <a:r>
              <a:rPr lang="en-GB" sz="4400" dirty="0"/>
              <a:t>What to bring</a:t>
            </a:r>
            <a:endParaRPr lang="en-GB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321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quotekitjcaprod.blob.core.windows.net/content-images/1638657997548291197_db075461-c64f-40e2-927c-36fa3406bc5e.PNG">
            <a:extLst>
              <a:ext uri="{FF2B5EF4-FFF2-40B4-BE49-F238E27FC236}">
                <a16:creationId xmlns:a16="http://schemas.microsoft.com/office/drawing/2014/main" id="{74EEDE0A-4B34-4C66-8D3C-11DF2D2595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" y="0"/>
            <a:ext cx="9144000" cy="514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0BD9216-80A2-441C-94EC-47325A1416D9}"/>
              </a:ext>
            </a:extLst>
          </p:cNvPr>
          <p:cNvSpPr/>
          <p:nvPr/>
        </p:nvSpPr>
        <p:spPr>
          <a:xfrm>
            <a:off x="6558" y="5171460"/>
            <a:ext cx="91374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212529"/>
                </a:solidFill>
                <a:latin typeface="+mj-lt"/>
              </a:rPr>
              <a:t>Safely-enclosed four-person heated chalets, located in close proximity to the toilet and shower blocks, with 24-hour security.</a:t>
            </a:r>
            <a:endParaRPr lang="en-GB" sz="3600" b="0" i="0" dirty="0">
              <a:solidFill>
                <a:srgbClr val="212529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29615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quotekitjcaprod.blob.core.windows.net/content-images/1638657997557971225_3279f118-d0ba-4597-b572-8f8cc6b3a6f5.jpg">
            <a:extLst>
              <a:ext uri="{FF2B5EF4-FFF2-40B4-BE49-F238E27FC236}">
                <a16:creationId xmlns:a16="http://schemas.microsoft.com/office/drawing/2014/main" id="{61F06E9B-8843-4E32-915A-C84B5064C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97"/>
            <a:ext cx="9144000" cy="514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DE15908-0189-4F32-B012-398274410110}"/>
              </a:ext>
            </a:extLst>
          </p:cNvPr>
          <p:cNvSpPr/>
          <p:nvPr/>
        </p:nvSpPr>
        <p:spPr>
          <a:xfrm>
            <a:off x="0" y="558924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212529"/>
                </a:solidFill>
                <a:latin typeface="+mj-lt"/>
              </a:rPr>
              <a:t>Students will be required to bring their own bedding - a sleeping bag and pillow.</a:t>
            </a:r>
            <a:endParaRPr lang="en-GB" sz="3200" b="0" i="0" dirty="0">
              <a:solidFill>
                <a:srgbClr val="212529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67592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437D4-0F05-43CD-90F5-A102F3E62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activities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B0AB9AAD-4C00-4F01-8133-C3864989DA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0449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5DB8C33-D353-4C61-98BD-0C13ABAE96CE}"/>
              </a:ext>
            </a:extLst>
          </p:cNvPr>
          <p:cNvGrpSpPr/>
          <p:nvPr/>
        </p:nvGrpSpPr>
        <p:grpSpPr>
          <a:xfrm>
            <a:off x="251520" y="1435556"/>
            <a:ext cx="8712968" cy="3505612"/>
            <a:chOff x="251520" y="1435556"/>
            <a:chExt cx="7732365" cy="28956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0FD5C73-3AE4-42BE-A508-1CC6C39616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1520" y="1435556"/>
              <a:ext cx="1981200" cy="289560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C4B6D22-90F7-409E-9DFD-A2C3D02D7C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64185" b="14777"/>
            <a:stretch/>
          </p:blipFill>
          <p:spPr>
            <a:xfrm>
              <a:off x="2411760" y="2830644"/>
              <a:ext cx="3562350" cy="502953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FCACC5F-97A7-43E1-BC8F-DFB99B657D4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974110" y="1435556"/>
              <a:ext cx="2009775" cy="1828800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B4439101-2B74-44FA-BAC4-66EF148A068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" b="47409"/>
          <a:stretch/>
        </p:blipFill>
        <p:spPr>
          <a:xfrm>
            <a:off x="2690991" y="1507992"/>
            <a:ext cx="4014120" cy="1522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07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437D4-0F05-43CD-90F5-A102F3E62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Sample itinerary 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B0AB9AAD-4C00-4F01-8133-C3864989DA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0449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F6AC989-5111-4336-84F7-C7D717A2F5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4698140"/>
              </p:ext>
            </p:extLst>
          </p:nvPr>
        </p:nvGraphicFramePr>
        <p:xfrm>
          <a:off x="386415" y="1996440"/>
          <a:ext cx="8371170" cy="249428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1481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89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87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74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536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706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dirty="0"/>
                        <a:t>Morning</a:t>
                      </a:r>
                      <a:endParaRPr lang="en-GB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Afternoon</a:t>
                      </a:r>
                    </a:p>
                    <a:p>
                      <a:endParaRPr lang="en-GB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Evening</a:t>
                      </a:r>
                      <a:endParaRPr lang="en-GB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Sessions</a:t>
                      </a:r>
                      <a:endParaRPr lang="en-GB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  <a:endParaRPr lang="en-GB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  <a:endParaRPr lang="en-GB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  <a:endParaRPr lang="en-GB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  <a:endParaRPr lang="en-GB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  <a:endParaRPr lang="en-GB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Tuesday</a:t>
                      </a:r>
                      <a:endParaRPr lang="en-GB" b="1" i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Travel</a:t>
                      </a:r>
                      <a:r>
                        <a:rPr lang="en-GB" baseline="0" dirty="0"/>
                        <a:t> to Croft Farm</a:t>
                      </a:r>
                      <a:endParaRPr lang="en-GB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Intro Tour</a:t>
                      </a:r>
                      <a:endParaRPr lang="en-GB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Archery</a:t>
                      </a:r>
                      <a:endParaRPr lang="en-GB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Giant Cluedo</a:t>
                      </a:r>
                      <a:endParaRPr lang="en-GB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Wednesday</a:t>
                      </a:r>
                      <a:endParaRPr lang="en-GB" b="1" i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Kayaking</a:t>
                      </a:r>
                      <a:endParaRPr lang="en-GB" b="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Orienteering</a:t>
                      </a:r>
                      <a:endParaRPr lang="en-GB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Sensory Trail</a:t>
                      </a:r>
                      <a:endParaRPr lang="en-GB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Egg Protector</a:t>
                      </a:r>
                      <a:endParaRPr lang="en-GB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Thursday</a:t>
                      </a:r>
                      <a:endParaRPr lang="en-GB" b="1" i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Fencing</a:t>
                      </a:r>
                      <a:endParaRPr lang="en-GB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Climbing</a:t>
                      </a:r>
                      <a:endParaRPr lang="en-GB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Raft Building</a:t>
                      </a:r>
                      <a:endParaRPr lang="en-GB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Disco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Friday</a:t>
                      </a:r>
                      <a:endParaRPr lang="en-GB" b="1" i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Canoeing </a:t>
                      </a:r>
                      <a:endParaRPr lang="en-GB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dirty="0"/>
                        <a:t>Travel back to school</a:t>
                      </a:r>
                      <a:endParaRPr lang="en-GB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80051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u="sng" dirty="0"/>
              <a:t>Breakfast </a:t>
            </a:r>
          </a:p>
          <a:p>
            <a:r>
              <a:rPr lang="en-GB" u="sng" dirty="0"/>
              <a:t>Lunch </a:t>
            </a:r>
          </a:p>
          <a:p>
            <a:r>
              <a:rPr lang="en-GB" u="sng" dirty="0"/>
              <a:t>Dinner </a:t>
            </a:r>
            <a:endParaRPr lang="en-GB" dirty="0"/>
          </a:p>
        </p:txBody>
      </p:sp>
      <p:pic>
        <p:nvPicPr>
          <p:cNvPr id="3074" name="Picture 2" descr="https://quotekitjcaprod.blob.core.windows.net/content-images/1638657997548647473_4f090e28-81a1-4d1f-8fee-8bf3b136918f.PNG">
            <a:extLst>
              <a:ext uri="{FF2B5EF4-FFF2-40B4-BE49-F238E27FC236}">
                <a16:creationId xmlns:a16="http://schemas.microsoft.com/office/drawing/2014/main" id="{B9863E97-4F95-4F78-889B-61C173B71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684" y="3578743"/>
            <a:ext cx="5688632" cy="3200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813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D0364-4FEA-4B66-B527-3ACF01918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to bring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549EA-4121-4EEC-8154-B6F3D28F90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124744"/>
            <a:ext cx="9937104" cy="5832648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Plenty of change of clothes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Swimwear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Towel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Wet weather clothing and footwear (wellies/walking boots)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Footwear that can get wet (old trainers)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Footwear that will be kept dry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Indoor shoes </a:t>
            </a:r>
          </a:p>
          <a:p>
            <a:pPr marL="0" indent="0">
              <a:buNone/>
            </a:pPr>
            <a:r>
              <a:rPr lang="en-GB" dirty="0">
                <a:sym typeface="Wingdings" panose="05000000000000000000" pitchFamily="2" charset="2"/>
              </a:rPr>
              <a:t> </a:t>
            </a:r>
            <a:r>
              <a:rPr lang="en-GB" dirty="0"/>
              <a:t>Long sleeves</a:t>
            </a:r>
          </a:p>
          <a:p>
            <a:pPr marL="0" indent="0">
              <a:buNone/>
            </a:pPr>
            <a:r>
              <a:rPr lang="en-GB" dirty="0">
                <a:sym typeface="Wingdings" panose="05000000000000000000" pitchFamily="2" charset="2"/>
              </a:rPr>
              <a:t> </a:t>
            </a:r>
            <a:r>
              <a:rPr lang="en-GB" dirty="0"/>
              <a:t>Day bag (for drink bottle – extra layer – waterproof coat)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Camera (plenty of batteries or charger)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Book / cards (especially for quiet time)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Bedding – pillow and sleeping bag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X smart watches / electronic devices</a:t>
            </a:r>
          </a:p>
          <a:p>
            <a:pPr marL="0" indent="0">
              <a:buNone/>
            </a:pPr>
            <a:r>
              <a:rPr lang="en-GB" dirty="0"/>
              <a:t>X additional food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56314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D0364-4FEA-4B66-B527-3ACF01918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4402"/>
          </a:xfrm>
        </p:spPr>
        <p:txBody>
          <a:bodyPr>
            <a:normAutofit/>
          </a:bodyPr>
          <a:lstStyle/>
          <a:p>
            <a:r>
              <a:rPr lang="en-GB" sz="8800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5284075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981</TotalTime>
  <Words>433</Words>
  <Application>Microsoft Office PowerPoint</Application>
  <PresentationFormat>On-screen Show (4:3)</PresentationFormat>
  <Paragraphs>83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Wingdings</vt:lpstr>
      <vt:lpstr>Office Theme</vt:lpstr>
      <vt:lpstr>Croft Farm– Year 5  5-8th May 2026</vt:lpstr>
      <vt:lpstr>The Value of JCA Croft Farm </vt:lpstr>
      <vt:lpstr>National Curriculum Coverage</vt:lpstr>
      <vt:lpstr>PowerPoint Presentation</vt:lpstr>
      <vt:lpstr>PowerPoint Presentation</vt:lpstr>
      <vt:lpstr>PowerPoint Presentation</vt:lpstr>
      <vt:lpstr>PowerPoint Presentation</vt:lpstr>
      <vt:lpstr>Croft Farm JCA – Year 5  5th – 8th May 2026</vt:lpstr>
      <vt:lpstr>PowerPoint Presentation</vt:lpstr>
      <vt:lpstr>PowerPoint Presentation</vt:lpstr>
      <vt:lpstr>Possible activities</vt:lpstr>
      <vt:lpstr>Sample itinerary </vt:lpstr>
      <vt:lpstr>Food</vt:lpstr>
      <vt:lpstr>What to bring</vt:lpstr>
      <vt:lpstr>Any questions?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kay.turner</dc:creator>
  <cp:lastModifiedBy>Eilidh Douglas</cp:lastModifiedBy>
  <cp:revision>67</cp:revision>
  <cp:lastPrinted>2023-02-27T14:25:13Z</cp:lastPrinted>
  <dcterms:created xsi:type="dcterms:W3CDTF">2016-09-26T15:04:48Z</dcterms:created>
  <dcterms:modified xsi:type="dcterms:W3CDTF">2025-10-15T10:32:32Z</dcterms:modified>
</cp:coreProperties>
</file>